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66" r:id="rId3"/>
    <p:sldId id="267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2" r:id="rId14"/>
    <p:sldId id="268" r:id="rId15"/>
    <p:sldId id="269" r:id="rId16"/>
    <p:sldId id="270" r:id="rId17"/>
    <p:sldId id="271" r:id="rId18"/>
    <p:sldId id="272" r:id="rId19"/>
    <p:sldId id="277" r:id="rId20"/>
    <p:sldId id="274" r:id="rId21"/>
    <p:sldId id="276" r:id="rId22"/>
    <p:sldId id="278" r:id="rId23"/>
    <p:sldId id="275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Tomato Grotesk" pitchFamily="2" charset="77"/>
      <p:regular r:id="rId33"/>
      <p:bold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715"/>
  </p:normalViewPr>
  <p:slideViewPr>
    <p:cSldViewPr snapToGrid="0">
      <p:cViewPr varScale="1">
        <p:scale>
          <a:sx n="162" d="100"/>
          <a:sy n="162" d="100"/>
        </p:scale>
        <p:origin x="4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935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2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905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86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341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74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32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97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816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224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91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36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20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30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575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981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662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260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353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41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01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148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42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67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105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18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42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7416" y="1202117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bug buster</a:t>
            </a:r>
            <a:endParaRPr sz="5000" b="1"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60950" y="2571755"/>
            <a:ext cx="8222100" cy="1081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omato Grotesk" panose="00000500000000000000" pitchFamily="50" charset="0"/>
                <a:ea typeface="Tomato Grotesk" panose="00000500000000000000" pitchFamily="50" charset="0"/>
              </a:rPr>
              <a:t>Danish Ahmad 19f0170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omato Grotesk" panose="00000500000000000000" pitchFamily="50" charset="0"/>
                <a:ea typeface="Tomato Grotesk" panose="00000500000000000000" pitchFamily="50" charset="0"/>
              </a:rPr>
              <a:t>Muhammad Zain 19f0228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omato Grotesk" panose="00000500000000000000" pitchFamily="50" charset="0"/>
                <a:ea typeface="Tomato Grotesk" panose="00000500000000000000" pitchFamily="50" charset="0"/>
              </a:rPr>
              <a:t>Talha Ahmad 19f0113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32883" y="190501"/>
            <a:ext cx="7878233" cy="5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“IDAL test cases”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700"/>
            <a:ext cx="9144000" cy="43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2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32883" y="266700"/>
            <a:ext cx="7878233" cy="715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“IDAL test cases”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39800"/>
            <a:ext cx="9144000" cy="42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4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32883" y="194733"/>
            <a:ext cx="7878233" cy="7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“IDAL test cases”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911"/>
            <a:ext cx="9144000" cy="42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3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32883" y="156633"/>
            <a:ext cx="7878233" cy="626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“DAO Stub”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7833"/>
            <a:ext cx="9144000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7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917700" y="0"/>
            <a:ext cx="5215949" cy="1265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“Connection with database”</a:t>
            </a:r>
          </a:p>
          <a:p>
            <a:pPr marL="0" lvl="0" indent="0" algn="ctr"/>
            <a:endParaRPr lang="en-US" sz="1600" b="1"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  <a:p>
            <a:pPr marL="0" lvl="0" indent="0"/>
            <a:r>
              <a:rPr lang="en-US" sz="1600" dirty="0">
                <a:latin typeface="Tomato Grotesk" panose="00000500000000000000" pitchFamily="50" charset="0"/>
                <a:ea typeface="Tomato Grotesk" panose="00000500000000000000" pitchFamily="50" charset="0"/>
              </a:rPr>
              <a:t>then we created the connection with database to load the ‘Hadith data’ to our java project.</a:t>
            </a:r>
            <a:endParaRPr sz="1600"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134"/>
            <a:ext cx="9143999" cy="39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4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43982" y="1633917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Iteration-02</a:t>
            </a:r>
            <a:endParaRPr sz="5000" b="1"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sp>
        <p:nvSpPr>
          <p:cNvPr id="3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60950" y="2827867"/>
            <a:ext cx="8222100" cy="719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omato Grotesk" panose="00000500000000000000" pitchFamily="50" charset="0"/>
                <a:ea typeface="Tomato Grotesk" panose="00000500000000000000" pitchFamily="50" charset="0"/>
              </a:rPr>
              <a:t>Narrator functions, control flow graph and test cases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4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28267" y="1430866"/>
            <a:ext cx="2937933" cy="2175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Getting all the narrators from database</a:t>
            </a:r>
          </a:p>
          <a:p>
            <a:pPr marL="0" lvl="0" indent="0" algn="ctr"/>
            <a:endParaRPr lang="en-US" sz="1600" b="1"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  <a:p>
            <a:pPr marL="0" lvl="0" indent="0"/>
            <a:r>
              <a:rPr lang="en-US" sz="1600" dirty="0">
                <a:latin typeface="Tomato Grotesk" panose="00000500000000000000" pitchFamily="50" charset="0"/>
                <a:ea typeface="Tomato Grotesk" panose="00000500000000000000" pitchFamily="50" charset="0"/>
              </a:rPr>
              <a:t>By using ‘</a:t>
            </a:r>
            <a:r>
              <a:rPr lang="en-US" sz="1600" dirty="0" err="1">
                <a:latin typeface="Tomato Grotesk" panose="00000500000000000000" pitchFamily="50" charset="0"/>
                <a:ea typeface="Tomato Grotesk" panose="00000500000000000000" pitchFamily="50" charset="0"/>
              </a:rPr>
              <a:t>getDirectNarrators</a:t>
            </a:r>
            <a:r>
              <a:rPr lang="en-US" sz="1600" dirty="0">
                <a:latin typeface="Tomato Grotesk" panose="00000500000000000000" pitchFamily="50" charset="0"/>
                <a:ea typeface="Tomato Grotesk" panose="00000500000000000000" pitchFamily="50" charset="0"/>
              </a:rPr>
              <a:t> ’ function, we read all of the narrators from database for further working.</a:t>
            </a:r>
            <a:endParaRPr sz="1600"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054100" y="406401"/>
            <a:ext cx="7158567" cy="1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“Getting narrators of a single row”</a:t>
            </a:r>
          </a:p>
          <a:p>
            <a:pPr marL="0" lvl="0" indent="0" algn="ctr"/>
            <a:endParaRPr lang="en-US" b="1"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  <a:p>
            <a:pPr marL="0" lvl="0" indent="0"/>
            <a:r>
              <a:rPr lang="en-US" dirty="0">
                <a:latin typeface="Tomato Grotesk" panose="00000500000000000000" pitchFamily="50" charset="0"/>
                <a:ea typeface="Tomato Grotesk" panose="00000500000000000000" pitchFamily="50" charset="0"/>
              </a:rPr>
              <a:t>Following functions removes the outer brackets and split the narrators by comma and returns  all of the narrators in a single row.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6437"/>
            <a:ext cx="9144000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2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81000" y="410634"/>
            <a:ext cx="8293099" cy="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“List the narrators that directly narrate hadiths </a:t>
            </a:r>
            <a:r>
              <a:rPr lang="en-US" b="1" i="1" dirty="0">
                <a:latin typeface="Tomato Grotesk" panose="00000500000000000000" pitchFamily="50" charset="0"/>
                <a:ea typeface="Tomato Grotesk" panose="00000500000000000000" pitchFamily="50" charset="0"/>
              </a:rPr>
              <a:t>from </a:t>
            </a: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 a given narrator A”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46" t="108" r="46" b="646"/>
          <a:stretch/>
        </p:blipFill>
        <p:spPr>
          <a:xfrm>
            <a:off x="0" y="1244787"/>
            <a:ext cx="9144000" cy="38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5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910667" y="1837266"/>
            <a:ext cx="3754966" cy="1227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Control flow graph of</a:t>
            </a:r>
          </a:p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FROM NARRATOR</a:t>
            </a:r>
          </a:p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905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5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27049" y="1655084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Iteration-01</a:t>
            </a:r>
            <a:endParaRPr sz="5000" b="1"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60950" y="2827867"/>
            <a:ext cx="8222100" cy="719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omato Grotesk" panose="00000500000000000000" pitchFamily="50" charset="0"/>
                <a:ea typeface="Tomato Grotesk" panose="00000500000000000000" pitchFamily="50" charset="0"/>
              </a:rPr>
              <a:t>“Layer architecture, CRUD operations, IDAL test cases and connection with database”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53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85234" y="626534"/>
            <a:ext cx="8293099" cy="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“Test cases for FROM NARRATOR function”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93"/>
          <a:stretch/>
        </p:blipFill>
        <p:spPr>
          <a:xfrm>
            <a:off x="-5356" y="1778001"/>
            <a:ext cx="9149356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3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81000" y="410634"/>
            <a:ext cx="8293099" cy="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“List the narrators that directly narrate hadiths </a:t>
            </a:r>
            <a:r>
              <a:rPr lang="en-US" b="1" i="1" dirty="0">
                <a:latin typeface="Tomato Grotesk" panose="00000500000000000000" pitchFamily="50" charset="0"/>
                <a:ea typeface="Tomato Grotesk" panose="00000500000000000000" pitchFamily="50" charset="0"/>
              </a:rPr>
              <a:t>to</a:t>
            </a: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  a given narrator 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201"/>
            <a:ext cx="9144000" cy="38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910667" y="1837266"/>
            <a:ext cx="3754966" cy="1227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Control flow graph of</a:t>
            </a:r>
          </a:p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TO NARRATOR</a:t>
            </a:r>
          </a:p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673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81000" y="410634"/>
            <a:ext cx="8293099" cy="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“Test cases for TO NARRATOR function”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1213816"/>
            <a:ext cx="9144000" cy="39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0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81000" y="182034"/>
            <a:ext cx="8293099" cy="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</a:t>
            </a:r>
            <a:r>
              <a:rPr lang="en-US" dirty="0"/>
              <a:t>List the unique narrators </a:t>
            </a:r>
            <a:r>
              <a:rPr lang="en-US" b="1" dirty="0"/>
              <a:t>at level-n</a:t>
            </a:r>
            <a:r>
              <a:rPr lang="en-US" dirty="0"/>
              <a:t> in a given book</a:t>
            </a: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/>
          <a:stretch/>
        </p:blipFill>
        <p:spPr>
          <a:xfrm>
            <a:off x="0" y="846667"/>
            <a:ext cx="9143999" cy="42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1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910667" y="1837266"/>
            <a:ext cx="3754966" cy="1227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Control flow graph of</a:t>
            </a:r>
          </a:p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UNIQUE NARRATOR</a:t>
            </a:r>
          </a:p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" t="823" b="823"/>
          <a:stretch/>
        </p:blipFill>
        <p:spPr>
          <a:xfrm>
            <a:off x="-1" y="0"/>
            <a:ext cx="3763433" cy="5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81000" y="198968"/>
            <a:ext cx="8293099" cy="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“Test cases for UNIQUE NARRATOR function”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7"/>
          <a:stretch/>
        </p:blipFill>
        <p:spPr>
          <a:xfrm>
            <a:off x="0" y="948268"/>
            <a:ext cx="9143999" cy="41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55602" cy="5143500"/>
          </a:xfrm>
          <a:prstGeom prst="rect">
            <a:avLst/>
          </a:prstGeom>
        </p:spPr>
      </p:pic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831166" y="1481668"/>
            <a:ext cx="4851883" cy="2290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“Layer architecture”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omato Grotesk" panose="00000500000000000000" pitchFamily="50" charset="0"/>
                <a:ea typeface="Tomato Grotesk" panose="00000500000000000000" pitchFamily="50" charset="0"/>
              </a:rPr>
              <a:t>In our first iteration, the first thing we did was we follow the layer architecture in java. By creating different layers as </a:t>
            </a:r>
            <a:r>
              <a:rPr lang="en-US" dirty="0" err="1">
                <a:latin typeface="Tomato Grotesk" panose="00000500000000000000" pitchFamily="50" charset="0"/>
                <a:ea typeface="Tomato Grotesk" panose="00000500000000000000" pitchFamily="50" charset="0"/>
              </a:rPr>
              <a:t>bll</a:t>
            </a:r>
            <a:r>
              <a:rPr lang="en-US" dirty="0">
                <a:latin typeface="Tomato Grotesk" panose="00000500000000000000" pitchFamily="50" charset="0"/>
                <a:ea typeface="Tomato Grotesk" panose="00000500000000000000" pitchFamily="50" charset="0"/>
              </a:rPr>
              <a:t> (business logic layer), dal (data access layer), </a:t>
            </a:r>
            <a:r>
              <a:rPr lang="en-US" dirty="0" err="1">
                <a:latin typeface="Tomato Grotesk" panose="00000500000000000000" pitchFamily="50" charset="0"/>
                <a:ea typeface="Tomato Grotesk" panose="00000500000000000000" pitchFamily="50" charset="0"/>
              </a:rPr>
              <a:t>pl</a:t>
            </a:r>
            <a:r>
              <a:rPr lang="en-US" dirty="0">
                <a:latin typeface="Tomato Grotesk" panose="00000500000000000000" pitchFamily="50" charset="0"/>
                <a:ea typeface="Tomato Grotesk" panose="00000500000000000000" pitchFamily="50" charset="0"/>
              </a:rPr>
              <a:t> (presentation layer) and to (transfer object).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16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32883" y="321733"/>
            <a:ext cx="7878233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“Create Function”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321"/>
            <a:ext cx="9144000" cy="38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4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594783" y="321733"/>
            <a:ext cx="7878233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“Read Function”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204"/>
          <a:stretch/>
        </p:blipFill>
        <p:spPr>
          <a:xfrm>
            <a:off x="0" y="1358901"/>
            <a:ext cx="9175409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4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32883" y="321733"/>
            <a:ext cx="7878233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“Update Function”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567"/>
            <a:ext cx="9144000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17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32883" y="321733"/>
            <a:ext cx="7878233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“Delete Function”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547"/>
          <a:stretch/>
        </p:blipFill>
        <p:spPr>
          <a:xfrm>
            <a:off x="0" y="878550"/>
            <a:ext cx="9144000" cy="42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32883" y="321733"/>
            <a:ext cx="7878233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“IDAL test cases”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3054"/>
            <a:ext cx="9144000" cy="40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7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32883" y="321733"/>
            <a:ext cx="7878233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omato Grotesk" panose="00000500000000000000" pitchFamily="50" charset="0"/>
                <a:ea typeface="Tomato Grotesk" panose="00000500000000000000" pitchFamily="50" charset="0"/>
              </a:rPr>
              <a:t>“IDAL test cases”</a:t>
            </a:r>
            <a:endParaRPr dirty="0">
              <a:latin typeface="Tomato Grotesk" panose="00000500000000000000" pitchFamily="50" charset="0"/>
              <a:ea typeface="Tomato Grotesk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6909"/>
            <a:ext cx="9144000" cy="38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69646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298</Words>
  <Application>Microsoft Macintosh PowerPoint</Application>
  <PresentationFormat>On-screen Show (16:9)</PresentationFormat>
  <Paragraphs>45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Tomato Grotesk</vt:lpstr>
      <vt:lpstr>Roboto</vt:lpstr>
      <vt:lpstr>Material</vt:lpstr>
      <vt:lpstr>bug buster</vt:lpstr>
      <vt:lpstr>Iteration-01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Iteration-02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buster</dc:title>
  <cp:lastModifiedBy>zain ahsan</cp:lastModifiedBy>
  <cp:revision>31</cp:revision>
  <dcterms:modified xsi:type="dcterms:W3CDTF">2023-05-16T11:09:56Z</dcterms:modified>
</cp:coreProperties>
</file>